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4" r:id="rId2"/>
    <p:sldId id="315" r:id="rId3"/>
    <p:sldId id="271" r:id="rId4"/>
    <p:sldId id="286" r:id="rId5"/>
    <p:sldId id="256" r:id="rId6"/>
    <p:sldId id="345" r:id="rId7"/>
    <p:sldId id="346" r:id="rId8"/>
    <p:sldId id="343" r:id="rId9"/>
    <p:sldId id="347" r:id="rId10"/>
    <p:sldId id="31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87;&#1088;&#1086;&#1073;&#1085;&#1099;&#1081;%20&#1045;&#1043;&#1069;%20&#1088;&#1091;&#1089;&#1089;&#1082;&#1080;&#1081;,%20&#1084;&#1072;&#1090;&#1077;&#1084;&#1072;&#1090;&#1080;&#1082;&#1072;%20%20&#1084;&#1072;&#1088;&#1090;\&#1088;&#1077;&#1079;&#1091;&#1083;&#1100;&#1090;&#1072;&#1090;&#1099;\&#1056;&#1099;&#1073;&#1085;&#1072;&#1103;%20&#1057;&#1083;&#1086;&#1073;&#1086;&#1076;&#1072;%20&#1084;&#1072;&#1090;&#1077;&#1084;&#1072;&#1090;&#1080;&#1082;&#1072;%20&#1072;&#1087;&#1088;&#1077;&#1083;&#1100;\144_&#1052;&#1040;&#1058;&#1045;&#1052;&#1040;&#1058;&#1048;&#1050;&#1040;_&#1055;&#1056;&#1054;&#1060;_11&#1050;_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1;&#1077;&#1081;&#1089;&#1072;&#1085;\Desktop\&#1045;&#1043;&#1069;\2020-2021%20&#1091;&#1095;&#1077;&#1073;&#1085;&#1099;&#1081;%20&#1075;&#1086;&#1076;\&#1087;&#1088;&#1086;&#1073;&#1085;&#1099;&#1081;%20&#1045;&#1043;&#1069;%20&#1088;&#1091;&#1089;&#1089;&#1082;&#1080;&#1081;,%20&#1084;&#1072;&#1090;&#1077;&#1084;&#1072;&#1090;&#1080;&#1082;&#1072;\144_&#1052;&#1040;&#1058;&#1045;&#1052;&#1040;&#1058;&#1048;&#1050;&#1040;_&#1055;&#1056;&#1054;&#1060;_11&#1050;_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Лист2!$B$5:$B$15</c:f>
              <c:strCache>
                <c:ptCount val="11"/>
                <c:pt idx="0">
                  <c:v>МБОУ "Рыбно-Слободская СОШ №2"</c:v>
                </c:pt>
                <c:pt idx="1">
                  <c:v>МБОУ "Масловская СОШ"</c:v>
                </c:pt>
                <c:pt idx="2">
                  <c:v>МБОУ "Больше-Машляковская СОШ"</c:v>
                </c:pt>
                <c:pt idx="3">
                  <c:v>МБОУ " Кугарчинская СОШ"</c:v>
                </c:pt>
                <c:pt idx="4">
                  <c:v>МБОУ "Верхне-Тимерлековская СОШ</c:v>
                </c:pt>
                <c:pt idx="5">
                  <c:v>МБОУ "Шумбутская СОШ"</c:v>
                </c:pt>
                <c:pt idx="6">
                  <c:v>МБОУ "Ново-Арышская СОШ"</c:v>
                </c:pt>
                <c:pt idx="7">
                  <c:v>МБОУ "Кутлу-Букашская СОШ"</c:v>
                </c:pt>
                <c:pt idx="8">
                  <c:v>МБОУ "Большеелгинская СОШ"</c:v>
                </c:pt>
                <c:pt idx="9">
                  <c:v>МБОУ "Биектауская СОШ"</c:v>
                </c:pt>
                <c:pt idx="10">
                  <c:v>МБОУ "Рыбно-Слободская гимназия№1"</c:v>
                </c:pt>
              </c:strCache>
            </c:strRef>
          </c:cat>
          <c:val>
            <c:numRef>
              <c:f>Лист2!$C$5:$C$15</c:f>
              <c:numCache>
                <c:formatCode>General</c:formatCode>
                <c:ptCount val="11"/>
                <c:pt idx="0">
                  <c:v>68.400000000000006</c:v>
                </c:pt>
                <c:pt idx="1">
                  <c:v>67</c:v>
                </c:pt>
                <c:pt idx="2">
                  <c:v>65.33</c:v>
                </c:pt>
                <c:pt idx="3">
                  <c:v>65</c:v>
                </c:pt>
                <c:pt idx="4">
                  <c:v>64.5</c:v>
                </c:pt>
                <c:pt idx="5">
                  <c:v>63.5</c:v>
                </c:pt>
                <c:pt idx="6">
                  <c:v>62.25</c:v>
                </c:pt>
                <c:pt idx="7">
                  <c:v>61.6</c:v>
                </c:pt>
                <c:pt idx="8">
                  <c:v>61</c:v>
                </c:pt>
                <c:pt idx="9">
                  <c:v>58.75</c:v>
                </c:pt>
                <c:pt idx="10">
                  <c:v>57.25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CC-4DF5-A259-3746ACDBB4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187968"/>
        <c:axId val="37189504"/>
      </c:barChart>
      <c:catAx>
        <c:axId val="37187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189504"/>
        <c:crosses val="autoZero"/>
        <c:auto val="1"/>
        <c:lblAlgn val="ctr"/>
        <c:lblOffset val="100"/>
        <c:noMultiLvlLbl val="0"/>
      </c:catAx>
      <c:valAx>
        <c:axId val="37189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187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Лист2!$B$4:$B$12</c:f>
              <c:strCache>
                <c:ptCount val="9"/>
                <c:pt idx="0">
                  <c:v>МБОУ "Большеелгинская СОШ"</c:v>
                </c:pt>
                <c:pt idx="1">
                  <c:v>МБОУ "Рыбно-Слободская гимназия № 1"</c:v>
                </c:pt>
                <c:pt idx="2">
                  <c:v>МБОУ "Ново-Арышская СОШ"</c:v>
                </c:pt>
                <c:pt idx="3">
                  <c:v>МБОУ "Верхне-Тимерлековская СОШ"</c:v>
                </c:pt>
                <c:pt idx="4">
                  <c:v>МБОУ "Больше-Машляковская СОШ"</c:v>
                </c:pt>
                <c:pt idx="5">
                  <c:v>МБОУ "Биектауская СОШ"</c:v>
                </c:pt>
                <c:pt idx="6">
                  <c:v>МБОУ "Кугарчинская СОШ"</c:v>
                </c:pt>
                <c:pt idx="7">
                  <c:v>МБОУ "Кутлу-Букашская СОШ"</c:v>
                </c:pt>
                <c:pt idx="8">
                  <c:v>МБОУ "Шумбутская СОШ"</c:v>
                </c:pt>
              </c:strCache>
            </c:strRef>
          </c:cat>
          <c:val>
            <c:numRef>
              <c:f>Лист2!$C$4:$C$12</c:f>
              <c:numCache>
                <c:formatCode>0.00</c:formatCode>
                <c:ptCount val="9"/>
                <c:pt idx="0">
                  <c:v>27</c:v>
                </c:pt>
                <c:pt idx="1">
                  <c:v>29.75</c:v>
                </c:pt>
                <c:pt idx="2">
                  <c:v>31.25</c:v>
                </c:pt>
                <c:pt idx="3">
                  <c:v>33</c:v>
                </c:pt>
                <c:pt idx="4">
                  <c:v>39</c:v>
                </c:pt>
                <c:pt idx="5">
                  <c:v>43.25</c:v>
                </c:pt>
                <c:pt idx="6">
                  <c:v>50.88</c:v>
                </c:pt>
                <c:pt idx="7">
                  <c:v>54</c:v>
                </c:pt>
                <c:pt idx="8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21-457E-B6F3-BDAA0AD9C0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326976"/>
        <c:axId val="97328512"/>
      </c:barChart>
      <c:catAx>
        <c:axId val="97326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97328512"/>
        <c:crosses val="autoZero"/>
        <c:auto val="1"/>
        <c:lblAlgn val="ctr"/>
        <c:lblOffset val="100"/>
        <c:noMultiLvlLbl val="0"/>
      </c:catAx>
      <c:valAx>
        <c:axId val="97328512"/>
        <c:scaling>
          <c:orientation val="minMax"/>
        </c:scaling>
        <c:delete val="0"/>
        <c:axPos val="l"/>
        <c:majorGridlines>
          <c:spPr>
            <a:ln w="9525">
              <a:solidFill>
                <a:schemeClr val="bg1"/>
              </a:solidFill>
            </a:ln>
          </c:spPr>
        </c:majorGridlines>
        <c:numFmt formatCode="0.00" sourceLinked="1"/>
        <c:majorTickMark val="out"/>
        <c:minorTickMark val="none"/>
        <c:tickLblPos val="nextTo"/>
        <c:crossAx val="9732697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5"/>
              <c:layout>
                <c:manualLayout>
                  <c:x val="9.00451856667917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224-4906-BE0D-8C0DBB9C1D9D}"/>
                </c:ext>
              </c:extLst>
            </c:dLbl>
            <c:dLbl>
              <c:idx val="6"/>
              <c:layout>
                <c:manualLayout>
                  <c:x val="1.6508284038911816E-2"/>
                  <c:y val="-5.34452400911680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224-4906-BE0D-8C0DBB9C1D9D}"/>
                </c:ext>
              </c:extLst>
            </c:dLbl>
            <c:dLbl>
              <c:idx val="7"/>
              <c:layout>
                <c:manualLayout>
                  <c:x val="9.0045185666791702E-3"/>
                  <c:y val="2.67226200455841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224-4906-BE0D-8C0DBB9C1D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Лист2!$B$3:$B$13</c:f>
              <c:strCache>
                <c:ptCount val="11"/>
                <c:pt idx="0">
                  <c:v>Кугарчинская СОШ</c:v>
                </c:pt>
                <c:pt idx="1">
                  <c:v>Биектауская СОШ</c:v>
                </c:pt>
                <c:pt idx="2">
                  <c:v>К-Букашская СОШ</c:v>
                </c:pt>
                <c:pt idx="3">
                  <c:v>Шумбутская СОШ</c:v>
                </c:pt>
                <c:pt idx="4">
                  <c:v>Р-Слободская СОШ № 2</c:v>
                </c:pt>
                <c:pt idx="5">
                  <c:v>Н-Арышская СОШ</c:v>
                </c:pt>
                <c:pt idx="6">
                  <c:v>Б-Машляковская СОШ</c:v>
                </c:pt>
                <c:pt idx="7">
                  <c:v>Большеелгинская СОШ</c:v>
                </c:pt>
                <c:pt idx="8">
                  <c:v>Р-Слободская гимназия № 1</c:v>
                </c:pt>
                <c:pt idx="9">
                  <c:v>Масловская СОШ</c:v>
                </c:pt>
                <c:pt idx="10">
                  <c:v>В-Тимерлековская СОШ</c:v>
                </c:pt>
              </c:strCache>
            </c:strRef>
          </c:cat>
          <c:val>
            <c:numRef>
              <c:f>Лист2!$C$3:$C$13</c:f>
              <c:numCache>
                <c:formatCode>General</c:formatCode>
                <c:ptCount val="11"/>
                <c:pt idx="0">
                  <c:v>42.7</c:v>
                </c:pt>
                <c:pt idx="1">
                  <c:v>40</c:v>
                </c:pt>
                <c:pt idx="2">
                  <c:v>35</c:v>
                </c:pt>
                <c:pt idx="3">
                  <c:v>33</c:v>
                </c:pt>
                <c:pt idx="4">
                  <c:v>27</c:v>
                </c:pt>
                <c:pt idx="5">
                  <c:v>25.5</c:v>
                </c:pt>
                <c:pt idx="6">
                  <c:v>23.3</c:v>
                </c:pt>
                <c:pt idx="7">
                  <c:v>23</c:v>
                </c:pt>
                <c:pt idx="8">
                  <c:v>19</c:v>
                </c:pt>
                <c:pt idx="9">
                  <c:v>18</c:v>
                </c:pt>
                <c:pt idx="1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224-4906-BE0D-8C0DBB9C1D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3166464"/>
        <c:axId val="163270656"/>
        <c:axId val="0"/>
      </c:bar3DChart>
      <c:catAx>
        <c:axId val="163166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163270656"/>
        <c:crosses val="autoZero"/>
        <c:auto val="1"/>
        <c:lblAlgn val="ctr"/>
        <c:lblOffset val="100"/>
        <c:noMultiLvlLbl val="0"/>
      </c:catAx>
      <c:valAx>
        <c:axId val="1632706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631664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85FBF5-CFB5-481A-A51C-583603366068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1F50119-B37D-4410-919E-E70EE37A47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7416" y="1635819"/>
            <a:ext cx="9036496" cy="1827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kumimoji="0" lang="ru-RU" sz="40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тренировочного тестирования по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русскому языку </a:t>
            </a:r>
            <a:endParaRPr kumimoji="0" lang="ru-RU" sz="4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25752" y="4725144"/>
            <a:ext cx="41227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Сайфутдинова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Д.Г., методист 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МКУ «Отдел образования ИК 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Рыбно-Слободского 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5"/>
          <p:cNvGrpSpPr>
            <a:grpSpLocks/>
          </p:cNvGrpSpPr>
          <p:nvPr/>
        </p:nvGrpSpPr>
        <p:grpSpPr bwMode="auto">
          <a:xfrm>
            <a:off x="311341" y="181210"/>
            <a:ext cx="1008062" cy="917575"/>
            <a:chOff x="2011294" y="473937"/>
            <a:chExt cx="5008978" cy="4984014"/>
          </a:xfrm>
        </p:grpSpPr>
        <p:grpSp>
          <p:nvGrpSpPr>
            <p:cNvPr id="7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9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3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Овал 53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5" name="Овал 54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6" name="Арка 55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7" name="Кольцо 56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8" name="Кольцо 57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9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1" name="Полилиния 50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Полилиния 51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41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Овал 41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олилиния 42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олилиния 43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7" name="Прямоугольник 46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рямоугольник 47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7" name="Шестиугольник 36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9" name="Полилиния 38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Полилиния 39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3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5" name="Полилиния 34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4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4" name="Прямоугольник 23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Прямоугольник 28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1" name="Кольцо 30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2" name="Прямоугольник 31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5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7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олилиния 17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6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87100" y="1082462"/>
                <a:ext cx="5277802" cy="5276984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" name="Прямоугольник 7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1026" name="Picture 2" descr="C:\Users\6EA7~1\AppData\Local\Temp\год родных языков-2021-лого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962" y="59211"/>
            <a:ext cx="3733038" cy="154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01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268760"/>
            <a:ext cx="9036496" cy="1610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500" b="1" kern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500" b="1" kern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35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kumimoji="0" lang="ru-RU" sz="35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0459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55"/>
          <p:cNvGrpSpPr>
            <a:grpSpLocks/>
          </p:cNvGrpSpPr>
          <p:nvPr/>
        </p:nvGrpSpPr>
        <p:grpSpPr bwMode="auto">
          <a:xfrm>
            <a:off x="311341" y="181210"/>
            <a:ext cx="1008062" cy="917575"/>
            <a:chOff x="2011294" y="473937"/>
            <a:chExt cx="5008978" cy="4984014"/>
          </a:xfrm>
        </p:grpSpPr>
        <p:grpSp>
          <p:nvGrpSpPr>
            <p:cNvPr id="6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8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2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Овал 53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5" name="Арка 54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7" name="Кольцо 56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8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1" name="Полилиния 50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40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Овал 40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олилиния 42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7" name="Прямоугольник 46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6" name="Шестиугольник 35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9" name="Полилиния 38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2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5" name="Полилиния 34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3" name="Прямоугольник 22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Прямоугольник 28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0" name="Кольцо 29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1" name="Прямоугольник 30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4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6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олилиния 16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2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5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87100" y="1082462"/>
                <a:ext cx="5277802" cy="5276984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Прямоугольник 6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8" name="Picture 2" descr="C:\Users\6EA7~1\AppData\Local\Temp\год родных языков-2021-лого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30"/>
          <a:stretch/>
        </p:blipFill>
        <p:spPr bwMode="auto">
          <a:xfrm>
            <a:off x="7812360" y="59211"/>
            <a:ext cx="1317144" cy="123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9" name="Таблица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248293"/>
              </p:ext>
            </p:extLst>
          </p:nvPr>
        </p:nvGraphicFramePr>
        <p:xfrm>
          <a:off x="320640" y="1469086"/>
          <a:ext cx="8571840" cy="52584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84776">
                  <a:extLst>
                    <a:ext uri="{9D8B030D-6E8A-4147-A177-3AD203B41FA5}">
                      <a16:colId xmlns:a16="http://schemas.microsoft.com/office/drawing/2014/main" val="3360814867"/>
                    </a:ext>
                  </a:extLst>
                </a:gridCol>
                <a:gridCol w="1717463">
                  <a:extLst>
                    <a:ext uri="{9D8B030D-6E8A-4147-A177-3AD203B41FA5}">
                      <a16:colId xmlns:a16="http://schemas.microsoft.com/office/drawing/2014/main" val="3149438891"/>
                    </a:ext>
                  </a:extLst>
                </a:gridCol>
                <a:gridCol w="1593681">
                  <a:extLst>
                    <a:ext uri="{9D8B030D-6E8A-4147-A177-3AD203B41FA5}">
                      <a16:colId xmlns:a16="http://schemas.microsoft.com/office/drawing/2014/main" val="2087812574"/>
                    </a:ext>
                  </a:extLst>
                </a:gridCol>
                <a:gridCol w="1175920">
                  <a:extLst>
                    <a:ext uri="{9D8B030D-6E8A-4147-A177-3AD203B41FA5}">
                      <a16:colId xmlns:a16="http://schemas.microsoft.com/office/drawing/2014/main" val="3201912207"/>
                    </a:ext>
                  </a:extLst>
                </a:gridCol>
              </a:tblGrid>
              <a:tr h="99365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 dirty="0">
                          <a:effectLst/>
                        </a:rPr>
                        <a:t>Общеобразовательные организации 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 dirty="0">
                          <a:effectLst/>
                        </a:rPr>
                        <a:t>Кол-во участников  тестирования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 dirty="0">
                          <a:effectLst/>
                        </a:rPr>
                        <a:t>Не преодолевшие порог 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>
                          <a:effectLst/>
                        </a:rPr>
                        <a:t>высокобалльники 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8031128"/>
                  </a:ext>
                </a:extLst>
              </a:tr>
              <a:tr h="33121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>
                          <a:effectLst/>
                        </a:rPr>
                        <a:t>Р-Слободская гимназия №1 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>
                          <a:effectLst/>
                        </a:rPr>
                        <a:t>4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77870001"/>
                  </a:ext>
                </a:extLst>
              </a:tr>
              <a:tr h="62142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МБОУ "Рыбно-Слободская СОШ №2"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5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5273882"/>
                  </a:ext>
                </a:extLst>
              </a:tr>
              <a:tr h="33121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>
                          <a:effectLst/>
                        </a:rPr>
                        <a:t>Шумбутская СОШ 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>
                          <a:effectLst/>
                        </a:rPr>
                        <a:t>2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60711857"/>
                  </a:ext>
                </a:extLst>
              </a:tr>
              <a:tr h="33121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>
                          <a:effectLst/>
                        </a:rPr>
                        <a:t>Биектауская  СОШ 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>
                          <a:effectLst/>
                        </a:rPr>
                        <a:t>4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72855604"/>
                  </a:ext>
                </a:extLst>
              </a:tr>
              <a:tr h="33121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>
                          <a:effectLst/>
                        </a:rPr>
                        <a:t>Больше-Елгинская СОШ 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>
                          <a:effectLst/>
                        </a:rPr>
                        <a:t>1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1817638"/>
                  </a:ext>
                </a:extLst>
              </a:tr>
              <a:tr h="33121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>
                          <a:effectLst/>
                        </a:rPr>
                        <a:t>Больше-Машляковская СОШ 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>
                          <a:effectLst/>
                        </a:rPr>
                        <a:t>3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31774809"/>
                  </a:ext>
                </a:extLst>
              </a:tr>
              <a:tr h="33121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>
                          <a:effectLst/>
                        </a:rPr>
                        <a:t>Верхне-Тимерлековская СОШ 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>
                          <a:effectLst/>
                        </a:rPr>
                        <a:t>2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881585785"/>
                  </a:ext>
                </a:extLst>
              </a:tr>
              <a:tr h="33121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>
                          <a:effectLst/>
                        </a:rPr>
                        <a:t>Кугарчинская СОШ 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>
                          <a:effectLst/>
                        </a:rPr>
                        <a:t>14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u="none" strike="noStrike" dirty="0"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72174147"/>
                  </a:ext>
                </a:extLst>
              </a:tr>
              <a:tr h="33121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>
                          <a:effectLst/>
                        </a:rPr>
                        <a:t>Кутлу-Букашская СОШ 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>
                          <a:effectLst/>
                        </a:rPr>
                        <a:t>5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32904831"/>
                  </a:ext>
                </a:extLst>
              </a:tr>
              <a:tr h="33121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>
                          <a:effectLst/>
                        </a:rPr>
                        <a:t>Новоарышская СШ 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>
                          <a:effectLst/>
                        </a:rPr>
                        <a:t>4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u="none" strike="noStrike" dirty="0"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6210151"/>
                  </a:ext>
                </a:extLst>
              </a:tr>
              <a:tr h="33121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МБОУ "Масловская СОШ"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effectLst/>
                        </a:rPr>
                        <a:t>1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97999063"/>
                  </a:ext>
                </a:extLst>
              </a:tr>
              <a:tr h="33121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>
                          <a:effectLst/>
                        </a:rPr>
                        <a:t>ИТОГО Январь/март 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>
                          <a:effectLst/>
                        </a:rPr>
                        <a:t>67/45 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>
                          <a:effectLst/>
                        </a:rPr>
                        <a:t>1/0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u="none" strike="noStrike" dirty="0">
                          <a:effectLst/>
                        </a:rPr>
                        <a:t>0/2 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79467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03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55"/>
          <p:cNvGrpSpPr>
            <a:grpSpLocks/>
          </p:cNvGrpSpPr>
          <p:nvPr/>
        </p:nvGrpSpPr>
        <p:grpSpPr bwMode="auto">
          <a:xfrm>
            <a:off x="311341" y="181210"/>
            <a:ext cx="1008062" cy="917575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87100" y="1082462"/>
                <a:ext cx="5277802" cy="5276984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Picture 2" descr="C:\Users\6EA7~1\AppData\Local\Temp\год родных языков-2021-лого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30"/>
          <a:stretch/>
        </p:blipFill>
        <p:spPr bwMode="auto">
          <a:xfrm>
            <a:off x="7668344" y="59211"/>
            <a:ext cx="1461160" cy="1369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1547664" y="240020"/>
            <a:ext cx="6480720" cy="66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Средний </a:t>
            </a: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балл, район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63,4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graphicFrame>
        <p:nvGraphicFramePr>
          <p:cNvPr id="59" name="Диаграмма 5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4983821"/>
              </p:ext>
            </p:extLst>
          </p:nvPr>
        </p:nvGraphicFramePr>
        <p:xfrm>
          <a:off x="430062" y="1828800"/>
          <a:ext cx="8534426" cy="48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1816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 descr="C:\Users\6EA7~1\AppData\Local\Temp\год родных языков-2021-лого-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30"/>
          <a:stretch/>
        </p:blipFill>
        <p:spPr bwMode="auto">
          <a:xfrm>
            <a:off x="7812358" y="62469"/>
            <a:ext cx="1317143" cy="123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55"/>
          <p:cNvGrpSpPr>
            <a:grpSpLocks/>
          </p:cNvGrpSpPr>
          <p:nvPr/>
        </p:nvGrpSpPr>
        <p:grpSpPr bwMode="auto">
          <a:xfrm>
            <a:off x="311341" y="181210"/>
            <a:ext cx="1008062" cy="917575"/>
            <a:chOff x="2011294" y="473937"/>
            <a:chExt cx="5008978" cy="4984014"/>
          </a:xfrm>
        </p:grpSpPr>
        <p:grpSp>
          <p:nvGrpSpPr>
            <p:cNvPr id="6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8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2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Овал 53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5" name="Арка 54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7" name="Кольцо 56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8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1" name="Полилиния 50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40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Овал 40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олилиния 42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7" name="Прямоугольник 46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6" name="Шестиугольник 35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9" name="Полилиния 38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2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5" name="Полилиния 34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3" name="Прямоугольник 22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Прямоугольник 28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0" name="Кольцо 29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1" name="Прямоугольник 30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4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6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олилиния 16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2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5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687100" y="1082462"/>
                <a:ext cx="5277802" cy="5276984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Прямоугольник 6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340736" y="462923"/>
            <a:ext cx="6143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претендентов на медаль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398970"/>
              </p:ext>
            </p:extLst>
          </p:nvPr>
        </p:nvGraphicFramePr>
        <p:xfrm>
          <a:off x="463200" y="1326356"/>
          <a:ext cx="8357273" cy="49418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05759">
                  <a:extLst>
                    <a:ext uri="{9D8B030D-6E8A-4147-A177-3AD203B41FA5}">
                      <a16:colId xmlns:a16="http://schemas.microsoft.com/office/drawing/2014/main" val="2489215135"/>
                    </a:ext>
                  </a:extLst>
                </a:gridCol>
                <a:gridCol w="2093586">
                  <a:extLst>
                    <a:ext uri="{9D8B030D-6E8A-4147-A177-3AD203B41FA5}">
                      <a16:colId xmlns:a16="http://schemas.microsoft.com/office/drawing/2014/main" val="3639613258"/>
                    </a:ext>
                  </a:extLst>
                </a:gridCol>
                <a:gridCol w="1757928">
                  <a:extLst>
                    <a:ext uri="{9D8B030D-6E8A-4147-A177-3AD203B41FA5}">
                      <a16:colId xmlns:a16="http://schemas.microsoft.com/office/drawing/2014/main" val="3200562695"/>
                    </a:ext>
                  </a:extLst>
                </a:gridCol>
              </a:tblGrid>
              <a:tr h="41147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МБОУ "Рыбно-Слободская СОШ №2"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ДОРМИДОНТОВА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1367072"/>
                  </a:ext>
                </a:extLst>
              </a:tr>
              <a:tr h="41147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МБОУ "Рыбно-Слободская СОШ №2"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ЗАКИРОВА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3238585"/>
                  </a:ext>
                </a:extLst>
              </a:tr>
              <a:tr h="41559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МБОУ "Рыбно-Слободская гимназия№1"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ГРЕЧАНЮК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87303116"/>
                  </a:ext>
                </a:extLst>
              </a:tr>
              <a:tr h="41147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МБОУ "Масловская СОШ"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МИНГАЛЕЕВА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5032302"/>
                  </a:ext>
                </a:extLst>
              </a:tr>
              <a:tr h="41147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МБОУ " Кугарчинская СОШ"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ГИЛЕМХАНОВА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7726069"/>
                  </a:ext>
                </a:extLst>
              </a:tr>
              <a:tr h="41147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МБОУ " Кугарчинская СОШ"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САЛАХИЕВА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7735108"/>
                  </a:ext>
                </a:extLst>
              </a:tr>
              <a:tr h="41147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МБОУ " Кугарчинская СОШ"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МУСТАФИНА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82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2608699"/>
                  </a:ext>
                </a:extLst>
              </a:tr>
              <a:tr h="41147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МБОУ " </a:t>
                      </a:r>
                      <a:r>
                        <a:rPr lang="ru-RU" sz="1400" u="none" strike="noStrike" dirty="0" err="1">
                          <a:effectLst/>
                        </a:rPr>
                        <a:t>Кугарчинская</a:t>
                      </a:r>
                      <a:r>
                        <a:rPr lang="ru-RU" sz="1400" u="none" strike="noStrike" dirty="0">
                          <a:effectLst/>
                        </a:rPr>
                        <a:t> СОШ"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АХМАДИЕВ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5130511"/>
                  </a:ext>
                </a:extLst>
              </a:tr>
              <a:tr h="41147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МБОУ "Шумбутская СОШ"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КАМАЛИЕВА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9891207"/>
                  </a:ext>
                </a:extLst>
              </a:tr>
              <a:tr h="41147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МБОУ "Ново-Арышская СОШ"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ВАЛЕЕВ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80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6588346"/>
                  </a:ext>
                </a:extLst>
              </a:tr>
              <a:tr h="41147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МБОУ "Ново-Арышская СОШ"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МИННАХМЕТОВ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37371350"/>
                  </a:ext>
                </a:extLst>
              </a:tr>
              <a:tr h="41147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МБОУ "Биектауская СОШ"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ТУХВАТУЛЛИНА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4382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95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7416" y="1635819"/>
            <a:ext cx="9036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kumimoji="0" lang="ru-RU" sz="40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тренировочного тестирования по математике</a:t>
            </a:r>
            <a:endParaRPr kumimoji="0" lang="ru-RU" sz="4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grpSp>
        <p:nvGrpSpPr>
          <p:cNvPr id="6" name="Группа 55"/>
          <p:cNvGrpSpPr>
            <a:grpSpLocks/>
          </p:cNvGrpSpPr>
          <p:nvPr/>
        </p:nvGrpSpPr>
        <p:grpSpPr bwMode="auto">
          <a:xfrm>
            <a:off x="311341" y="181210"/>
            <a:ext cx="1008062" cy="917575"/>
            <a:chOff x="2011294" y="473937"/>
            <a:chExt cx="5008978" cy="4984014"/>
          </a:xfrm>
        </p:grpSpPr>
        <p:grpSp>
          <p:nvGrpSpPr>
            <p:cNvPr id="7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9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3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Овал 53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5" name="Овал 54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6" name="Арка 55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7" name="Кольцо 56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8" name="Кольцо 57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9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1" name="Полилиния 50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Полилиния 51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41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Овал 41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олилиния 42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олилиния 43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7" name="Прямоугольник 46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рямоугольник 47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7" name="Шестиугольник 36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9" name="Полилиния 38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Полилиния 39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3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5" name="Полилиния 34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4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4" name="Прямоугольник 23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Прямоугольник 28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1" name="Кольцо 30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2" name="Прямоугольник 31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5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7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олилиния 17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6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87100" y="1082462"/>
                <a:ext cx="5277802" cy="5276984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" name="Прямоугольник 7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1026" name="Picture 2" descr="C:\Users\6EA7~1\AppData\Local\Temp\год родных языков-2021-лого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962" y="59211"/>
            <a:ext cx="3733038" cy="154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75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55"/>
          <p:cNvGrpSpPr>
            <a:grpSpLocks/>
          </p:cNvGrpSpPr>
          <p:nvPr/>
        </p:nvGrpSpPr>
        <p:grpSpPr bwMode="auto">
          <a:xfrm>
            <a:off x="311341" y="181210"/>
            <a:ext cx="1008062" cy="917575"/>
            <a:chOff x="2011294" y="473937"/>
            <a:chExt cx="5008978" cy="4984014"/>
          </a:xfrm>
        </p:grpSpPr>
        <p:grpSp>
          <p:nvGrpSpPr>
            <p:cNvPr id="6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8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2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Овал 53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5" name="Арка 54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7" name="Кольцо 56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8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1" name="Полилиния 50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40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Овал 40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олилиния 42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7" name="Прямоугольник 46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6" name="Шестиугольник 35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9" name="Полилиния 38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2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5" name="Полилиния 34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3" name="Прямоугольник 22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Прямоугольник 28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0" name="Кольцо 29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1" name="Прямоугольник 30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4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6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олилиния 16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2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5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87100" y="1082462"/>
                <a:ext cx="5277802" cy="5276984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Прямоугольник 6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8" name="Picture 2" descr="C:\Users\6EA7~1\AppData\Local\Temp\год родных языков-2021-лого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30"/>
          <a:stretch/>
        </p:blipFill>
        <p:spPr bwMode="auto">
          <a:xfrm>
            <a:off x="7812360" y="59211"/>
            <a:ext cx="1317144" cy="123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855566"/>
              </p:ext>
            </p:extLst>
          </p:nvPr>
        </p:nvGraphicFramePr>
        <p:xfrm>
          <a:off x="179512" y="836712"/>
          <a:ext cx="8784976" cy="4812345"/>
        </p:xfrm>
        <a:graphic>
          <a:graphicData uri="http://schemas.openxmlformats.org/drawingml/2006/table">
            <a:tbl>
              <a:tblPr/>
              <a:tblGrid>
                <a:gridCol w="3744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61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Общеобразовательные организации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участников  тестирования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преодолевшие порог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высокобалльники</a:t>
                      </a:r>
                      <a:endParaRPr lang="ru-RU" sz="20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Р-Слободская гимназия №1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103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Шумбутская</a:t>
                      </a:r>
                      <a:r>
                        <a:rPr lang="ru-RU" sz="2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8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Биектауская</a:t>
                      </a:r>
                      <a:r>
                        <a:rPr lang="ru-RU" sz="2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464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Больше-</a:t>
                      </a:r>
                      <a:r>
                        <a:rPr lang="ru-RU" sz="22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Елгинская</a:t>
                      </a:r>
                      <a:r>
                        <a:rPr lang="ru-RU" sz="2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61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Больше-</a:t>
                      </a:r>
                      <a:r>
                        <a:rPr lang="ru-RU" sz="22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Машляковская</a:t>
                      </a:r>
                      <a:r>
                        <a:rPr lang="ru-RU" sz="2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761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Верхне-</a:t>
                      </a:r>
                      <a:r>
                        <a:rPr lang="ru-RU" sz="22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Тимерлековская</a:t>
                      </a:r>
                      <a:r>
                        <a:rPr lang="ru-RU" sz="2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05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Кугарчинская</a:t>
                      </a:r>
                      <a:r>
                        <a:rPr lang="ru-RU" sz="2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356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Кутлу-Букашская</a:t>
                      </a:r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7102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Новоарышская</a:t>
                      </a:r>
                      <a:r>
                        <a:rPr lang="ru-RU" sz="2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СШ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7102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</a:t>
                      </a:r>
                      <a:r>
                        <a:rPr lang="ru-RU" sz="2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Январь/март</a:t>
                      </a:r>
                      <a:endParaRPr lang="ru-RU" sz="22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35/32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18/7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1/2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2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091306" y="0"/>
            <a:ext cx="3136877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28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16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55"/>
          <p:cNvGrpSpPr>
            <a:grpSpLocks/>
          </p:cNvGrpSpPr>
          <p:nvPr/>
        </p:nvGrpSpPr>
        <p:grpSpPr bwMode="auto">
          <a:xfrm>
            <a:off x="311341" y="181210"/>
            <a:ext cx="1008062" cy="917575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87100" y="1082462"/>
                <a:ext cx="5277802" cy="5276984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Picture 2" descr="C:\Users\6EA7~1\AppData\Local\Temp\год родных языков-2021-лого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30"/>
          <a:stretch/>
        </p:blipFill>
        <p:spPr bwMode="auto">
          <a:xfrm>
            <a:off x="7668344" y="59211"/>
            <a:ext cx="1461160" cy="1369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1547664" y="240020"/>
            <a:ext cx="64807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Математика 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ru-RU" sz="28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Средний </a:t>
            </a: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балл, район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,48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graphicFrame>
        <p:nvGraphicFramePr>
          <p:cNvPr id="60" name="Диаграмма 59"/>
          <p:cNvGraphicFramePr/>
          <p:nvPr/>
        </p:nvGraphicFramePr>
        <p:xfrm>
          <a:off x="0" y="1733550"/>
          <a:ext cx="9144000" cy="4791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4798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5"/>
          <p:cNvGrpSpPr>
            <a:grpSpLocks/>
          </p:cNvGrpSpPr>
          <p:nvPr/>
        </p:nvGrpSpPr>
        <p:grpSpPr bwMode="auto">
          <a:xfrm>
            <a:off x="311341" y="181210"/>
            <a:ext cx="1008062" cy="917575"/>
            <a:chOff x="2011294" y="473937"/>
            <a:chExt cx="5008978" cy="4984014"/>
          </a:xfrm>
        </p:grpSpPr>
        <p:grpSp>
          <p:nvGrpSpPr>
            <p:cNvPr id="3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4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5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7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87100" y="1082462"/>
                <a:ext cx="5277802" cy="5276984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Picture 2" descr="C:\Users\6EA7~1\AppData\Local\Temp\год родных языков-2021-лого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30"/>
          <a:stretch/>
        </p:blipFill>
        <p:spPr bwMode="auto">
          <a:xfrm>
            <a:off x="7668344" y="59211"/>
            <a:ext cx="1461160" cy="1369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1547664" y="240020"/>
            <a:ext cx="64807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(январь)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ru-RU" sz="28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Средний </a:t>
            </a: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балл, район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– 30,5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graphicFrame>
        <p:nvGraphicFramePr>
          <p:cNvPr id="59" name="Диаграмма 5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6025950"/>
              </p:ext>
            </p:extLst>
          </p:nvPr>
        </p:nvGraphicFramePr>
        <p:xfrm>
          <a:off x="430062" y="1772816"/>
          <a:ext cx="846241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1816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 descr="C:\Users\6EA7~1\AppData\Local\Temp\год родных языков-2021-лого-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30"/>
          <a:stretch/>
        </p:blipFill>
        <p:spPr bwMode="auto">
          <a:xfrm>
            <a:off x="7812358" y="62469"/>
            <a:ext cx="1317143" cy="123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55"/>
          <p:cNvGrpSpPr>
            <a:grpSpLocks/>
          </p:cNvGrpSpPr>
          <p:nvPr/>
        </p:nvGrpSpPr>
        <p:grpSpPr bwMode="auto">
          <a:xfrm>
            <a:off x="311341" y="181210"/>
            <a:ext cx="1008062" cy="917575"/>
            <a:chOff x="2011294" y="473937"/>
            <a:chExt cx="5008978" cy="4984014"/>
          </a:xfrm>
        </p:grpSpPr>
        <p:grpSp>
          <p:nvGrpSpPr>
            <p:cNvPr id="6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8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2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Овал 53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5" name="Арка 54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7" name="Кольцо 56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8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1" name="Полилиния 50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40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Овал 40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олилиния 42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7" name="Прямоугольник 46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6" name="Шестиугольник 35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9" name="Полилиния 38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2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5" name="Полилиния 34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3" name="Прямоугольник 22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Прямоугольник 28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0" name="Кольцо 29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1" name="Прямоугольник 30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4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6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олилиния 16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2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5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687100" y="1082462"/>
                <a:ext cx="5277802" cy="5276984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Прямоугольник 6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340736" y="462923"/>
            <a:ext cx="6143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претендентов на медаль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9" name="Таблица 58"/>
          <p:cNvGraphicFramePr>
            <a:graphicFrameLocks noGrp="1"/>
          </p:cNvGraphicFramePr>
          <p:nvPr/>
        </p:nvGraphicFramePr>
        <p:xfrm>
          <a:off x="323529" y="1700809"/>
          <a:ext cx="8568952" cy="4608510"/>
        </p:xfrm>
        <a:graphic>
          <a:graphicData uri="http://schemas.openxmlformats.org/drawingml/2006/table">
            <a:tbl>
              <a:tblPr/>
              <a:tblGrid>
                <a:gridCol w="4217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3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7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36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ОО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40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1" i="0" u="none" strike="noStrike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Р-Слободская</a:t>
                      </a:r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гимназия № 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Крюкова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40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Кугарчинская СОШ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Ахмадиев</a:t>
                      </a:r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40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Кугарчинская СОШ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Гилемханова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40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Кугарчинская СОШ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Мустафина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40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Ново-Арышская СОШ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Валеев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40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Ново-Арышская СОШ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Миннахметов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40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800" b="1" i="0" u="none" strike="noStrike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Биектауская</a:t>
                      </a:r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СОШ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Тухватуллина</a:t>
                      </a:r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67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33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1383</TotalTime>
  <Words>376</Words>
  <Application>Microsoft Office PowerPoint</Application>
  <PresentationFormat>Экран (4:3)</PresentationFormat>
  <Paragraphs>172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Лейсан</dc:creator>
  <cp:lastModifiedBy>Комп4</cp:lastModifiedBy>
  <cp:revision>115</cp:revision>
  <cp:lastPrinted>2018-01-17T05:26:06Z</cp:lastPrinted>
  <dcterms:created xsi:type="dcterms:W3CDTF">2017-02-15T05:20:47Z</dcterms:created>
  <dcterms:modified xsi:type="dcterms:W3CDTF">2021-04-26T09:03:13Z</dcterms:modified>
</cp:coreProperties>
</file>